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80" r:id="rId3"/>
    <p:sldId id="278" r:id="rId4"/>
    <p:sldId id="277" r:id="rId5"/>
    <p:sldId id="282" r:id="rId6"/>
    <p:sldId id="279" r:id="rId7"/>
    <p:sldId id="283" r:id="rId8"/>
    <p:sldId id="281" r:id="rId9"/>
  </p:sldIdLst>
  <p:sldSz cx="12169775" cy="6858000"/>
  <p:notesSz cx="9144000" cy="6858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0" d="100"/>
          <a:sy n="70" d="100"/>
        </p:scale>
        <p:origin x="-720" y="-54"/>
      </p:cViewPr>
      <p:guideLst>
        <p:guide orient="horz" pos="2160"/>
        <p:guide pos="3833"/>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7F55A794-DCE0-4596-8339-282B1F424A78}" type="datetimeFigureOut">
              <a:rPr lang="es-UY" smtClean="0"/>
              <a:pPr/>
              <a:t>4/11/2021</a:t>
            </a:fld>
            <a:endParaRPr lang="es-UY"/>
          </a:p>
        </p:txBody>
      </p:sp>
      <p:sp>
        <p:nvSpPr>
          <p:cNvPr id="4" name="3 Marcador de imagen de diapositiva"/>
          <p:cNvSpPr>
            <a:spLocks noGrp="1" noRot="1" noChangeAspect="1"/>
          </p:cNvSpPr>
          <p:nvPr>
            <p:ph type="sldImg" idx="2"/>
          </p:nvPr>
        </p:nvSpPr>
        <p:spPr>
          <a:xfrm>
            <a:off x="2290763" y="514350"/>
            <a:ext cx="4562475" cy="257175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EF27996-330B-4A95-8EB8-90F7B215D554}"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1</a:t>
            </a:fld>
            <a:endParaRPr lang="es-UY"/>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2</a:t>
            </a:fld>
            <a:endParaRPr lang="es-UY"/>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3</a:t>
            </a:fld>
            <a:endParaRPr lang="es-UY"/>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4</a:t>
            </a:fld>
            <a:endParaRPr lang="es-UY"/>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5</a:t>
            </a:fld>
            <a:endParaRPr lang="es-UY"/>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6</a:t>
            </a:fld>
            <a:endParaRPr lang="es-UY"/>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7</a:t>
            </a:fld>
            <a:endParaRPr lang="es-UY"/>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UY"/>
          </a:p>
        </p:txBody>
      </p:sp>
      <p:sp>
        <p:nvSpPr>
          <p:cNvPr id="4" name="3 Marcador de número de diapositiva"/>
          <p:cNvSpPr>
            <a:spLocks noGrp="1"/>
          </p:cNvSpPr>
          <p:nvPr>
            <p:ph type="sldNum" sz="quarter" idx="10"/>
          </p:nvPr>
        </p:nvSpPr>
        <p:spPr/>
        <p:txBody>
          <a:bodyPr/>
          <a:lstStyle/>
          <a:p>
            <a:fld id="{9EF27996-330B-4A95-8EB8-90F7B215D554}" type="slidenum">
              <a:rPr lang="es-UY" smtClean="0"/>
              <a:pPr/>
              <a:t>8</a:t>
            </a:fld>
            <a:endParaRPr lang="es-UY"/>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906598" y="359898"/>
            <a:ext cx="9857518"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906598" y="1850064"/>
            <a:ext cx="9857518"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20" name="19 Marcador de pie de página"/>
          <p:cNvSpPr>
            <a:spLocks noGrp="1"/>
          </p:cNvSpPr>
          <p:nvPr>
            <p:ph type="ftr" sz="quarter" idx="11"/>
          </p:nvPr>
        </p:nvSpPr>
        <p:spPr/>
        <p:txBody>
          <a:bodyPr/>
          <a:lstStyle>
            <a:extLst/>
          </a:lstStyle>
          <a:p>
            <a:endParaRPr lang="es-UY"/>
          </a:p>
        </p:txBody>
      </p:sp>
      <p:sp>
        <p:nvSpPr>
          <p:cNvPr id="10" name="9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
        <p:nvSpPr>
          <p:cNvPr id="8" name="7 Elipse"/>
          <p:cNvSpPr/>
          <p:nvPr/>
        </p:nvSpPr>
        <p:spPr>
          <a:xfrm>
            <a:off x="1226338" y="1413802"/>
            <a:ext cx="279905"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540089" y="1345016"/>
            <a:ext cx="8518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27331" y="274640"/>
            <a:ext cx="2433955"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521222" y="274641"/>
            <a:ext cx="740328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3038305" y="-54"/>
            <a:ext cx="9127331"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3431589" y="2600325"/>
            <a:ext cx="8518843"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431589" y="1066800"/>
            <a:ext cx="8518843"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
        <p:nvSpPr>
          <p:cNvPr id="10" name="9 Rectángulo"/>
          <p:cNvSpPr/>
          <p:nvPr/>
        </p:nvSpPr>
        <p:spPr bwMode="invGray">
          <a:xfrm>
            <a:off x="3042444" y="0"/>
            <a:ext cx="101415"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891148" y="2814656"/>
            <a:ext cx="279905"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3204899" y="2745870"/>
            <a:ext cx="8518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910654" y="274320"/>
            <a:ext cx="9979216"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910655" y="1524000"/>
            <a:ext cx="486791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7021960" y="1524000"/>
            <a:ext cx="486791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8489" y="5160336"/>
            <a:ext cx="10952798"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8489" y="328278"/>
            <a:ext cx="5354701"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206585" y="328278"/>
            <a:ext cx="5354701"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8489" y="969336"/>
            <a:ext cx="5354701"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6206585" y="969336"/>
            <a:ext cx="5354701"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10654" y="274320"/>
            <a:ext cx="9979216"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350845" y="0"/>
            <a:ext cx="1081893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
        <p:nvSpPr>
          <p:cNvPr id="6" name="5 Rectángulo"/>
          <p:cNvSpPr/>
          <p:nvPr/>
        </p:nvSpPr>
        <p:spPr bwMode="invGray">
          <a:xfrm>
            <a:off x="1350845" y="-54"/>
            <a:ext cx="9735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8489" y="216778"/>
            <a:ext cx="507074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08489" y="1406964"/>
            <a:ext cx="507074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608489" y="2133601"/>
            <a:ext cx="10851383"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7834886" y="1066800"/>
            <a:ext cx="3650933"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F6773EE9-9EFA-44D3-A60E-A26034E4187B}" type="datetimeFigureOut">
              <a:rPr lang="es-UY" smtClean="0"/>
              <a:pPr/>
              <a:t>4/11/2021</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0BE8FB4-CD59-40EE-B083-5E3BD8C7810E}" type="slidenum">
              <a:rPr lang="es-UY" smtClean="0"/>
              <a:pPr/>
              <a:t>‹Nº›</a:t>
            </a:fld>
            <a:endParaRPr lang="es-UY"/>
          </a:p>
        </p:txBody>
      </p:sp>
      <p:sp>
        <p:nvSpPr>
          <p:cNvPr id="8" name="7 Rectángulo"/>
          <p:cNvSpPr/>
          <p:nvPr/>
        </p:nvSpPr>
        <p:spPr>
          <a:xfrm>
            <a:off x="1014148" y="1066800"/>
            <a:ext cx="6084888"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1115563" y="1143004"/>
            <a:ext cx="5882058"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528002" y="954341"/>
            <a:ext cx="912733"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6659394" y="936786"/>
            <a:ext cx="86405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1115563" y="4800600"/>
            <a:ext cx="5882058"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1085919" y="-815922"/>
            <a:ext cx="2181199"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24678" y="21103"/>
            <a:ext cx="226545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243397" y="1055077"/>
            <a:ext cx="1498220"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348036" y="-54"/>
            <a:ext cx="1082174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910654" y="274638"/>
            <a:ext cx="9979216"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910654" y="1447800"/>
            <a:ext cx="9979216"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4766495" y="6305550"/>
            <a:ext cx="2839614"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6773EE9-9EFA-44D3-A60E-A26034E4187B}" type="datetimeFigureOut">
              <a:rPr lang="es-UY" smtClean="0"/>
              <a:pPr/>
              <a:t>4/11/2021</a:t>
            </a:fld>
            <a:endParaRPr lang="es-UY"/>
          </a:p>
        </p:txBody>
      </p:sp>
      <p:sp>
        <p:nvSpPr>
          <p:cNvPr id="10" name="9 Marcador de pie de página"/>
          <p:cNvSpPr>
            <a:spLocks noGrp="1"/>
          </p:cNvSpPr>
          <p:nvPr>
            <p:ph type="ftr" sz="quarter" idx="3"/>
          </p:nvPr>
        </p:nvSpPr>
        <p:spPr>
          <a:xfrm>
            <a:off x="7606109" y="6305550"/>
            <a:ext cx="3853762"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UY"/>
          </a:p>
        </p:txBody>
      </p:sp>
      <p:sp>
        <p:nvSpPr>
          <p:cNvPr id="22" name="21 Marcador de número de diapositiva"/>
          <p:cNvSpPr>
            <a:spLocks noGrp="1"/>
          </p:cNvSpPr>
          <p:nvPr>
            <p:ph type="sldNum" sz="quarter" idx="4"/>
          </p:nvPr>
        </p:nvSpPr>
        <p:spPr>
          <a:xfrm>
            <a:off x="11463928" y="6305550"/>
            <a:ext cx="608489"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0BE8FB4-CD59-40EE-B083-5E3BD8C7810E}" type="slidenum">
              <a:rPr lang="es-UY" smtClean="0"/>
              <a:pPr/>
              <a:t>‹Nº›</a:t>
            </a:fld>
            <a:endParaRPr lang="es-UY"/>
          </a:p>
        </p:txBody>
      </p:sp>
      <p:sp>
        <p:nvSpPr>
          <p:cNvPr id="15" name="14 Rectángulo"/>
          <p:cNvSpPr/>
          <p:nvPr/>
        </p:nvSpPr>
        <p:spPr bwMode="invGray">
          <a:xfrm>
            <a:off x="1350845" y="-54"/>
            <a:ext cx="9735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92399" y="1340768"/>
            <a:ext cx="9721080" cy="1472184"/>
          </a:xfrm>
        </p:spPr>
        <p:txBody>
          <a:bodyPr>
            <a:noAutofit/>
          </a:bodyPr>
          <a:lstStyle/>
          <a:p>
            <a:pPr algn="ctr"/>
            <a:r>
              <a:rPr lang="en-US" sz="3600" b="1" i="1" dirty="0" smtClean="0">
                <a:effectLst/>
                <a:latin typeface="Arial" pitchFamily="34" charset="0"/>
                <a:cs typeface="Arial" pitchFamily="34" charset="0"/>
              </a:rPr>
              <a:t/>
            </a:r>
            <a:br>
              <a:rPr lang="en-US" sz="3600" b="1" i="1" dirty="0" smtClean="0">
                <a:effectLst/>
                <a:latin typeface="Arial" pitchFamily="34" charset="0"/>
                <a:cs typeface="Arial" pitchFamily="34" charset="0"/>
              </a:rPr>
            </a:br>
            <a:r>
              <a:rPr lang="en-US" sz="3600" b="1" i="1" dirty="0" smtClean="0">
                <a:effectLst/>
                <a:latin typeface="Arial" pitchFamily="34" charset="0"/>
                <a:cs typeface="Arial" pitchFamily="34" charset="0"/>
              </a:rPr>
              <a:t>B.02 FIDE Rapid &amp; Blitz Rating Regulations</a:t>
            </a:r>
            <a:br>
              <a:rPr lang="en-US" sz="3600" b="1" i="1" dirty="0" smtClean="0">
                <a:effectLst/>
                <a:latin typeface="Arial" pitchFamily="34" charset="0"/>
                <a:cs typeface="Arial" pitchFamily="34" charset="0"/>
              </a:rPr>
            </a:br>
            <a:r>
              <a:rPr lang="en-US" sz="3600" b="1" i="1" dirty="0" smtClean="0">
                <a:effectLst/>
                <a:latin typeface="Arial" pitchFamily="34" charset="0"/>
                <a:cs typeface="Arial" pitchFamily="34" charset="0"/>
              </a:rPr>
              <a:t>from 1 January 2022</a:t>
            </a:r>
            <a:endParaRPr lang="en-US" sz="3600" b="1" i="1" dirty="0">
              <a:effectLst/>
              <a:latin typeface="Arial" pitchFamily="34" charset="0"/>
              <a:cs typeface="Arial" pitchFamily="34" charset="0"/>
            </a:endParaRPr>
          </a:p>
        </p:txBody>
      </p:sp>
      <p:sp>
        <p:nvSpPr>
          <p:cNvPr id="18434" name="AutoShape 2" descr="Qualification Commis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UY"/>
          </a:p>
        </p:txBody>
      </p:sp>
      <p:sp>
        <p:nvSpPr>
          <p:cNvPr id="5" name="1 Título"/>
          <p:cNvSpPr txBox="1">
            <a:spLocks/>
          </p:cNvSpPr>
          <p:nvPr/>
        </p:nvSpPr>
        <p:spPr>
          <a:xfrm>
            <a:off x="1764407" y="3212976"/>
            <a:ext cx="8928992" cy="1472184"/>
          </a:xfrm>
          <a:prstGeom prst="rect">
            <a:avLst/>
          </a:prstGeom>
        </p:spPr>
        <p:txBody>
          <a:bodyPr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UY" sz="3600" b="1" i="0" u="none" strike="noStrike" kern="1200" cap="none" spc="0" normalizeH="0" baseline="0" noProof="0" dirty="0" smtClean="0">
                <a:ln>
                  <a:noFill/>
                </a:ln>
                <a:solidFill>
                  <a:schemeClr val="tx2">
                    <a:satMod val="130000"/>
                  </a:schemeClr>
                </a:solidFill>
                <a:uLnTx/>
                <a:uFillTx/>
                <a:latin typeface="Arial" pitchFamily="34" charset="0"/>
                <a:ea typeface="+mj-ea"/>
                <a:cs typeface="Arial" pitchFamily="34" charset="0"/>
              </a:rPr>
              <a:t/>
            </a:r>
            <a:br>
              <a:rPr kumimoji="0" lang="es-UY" sz="3600" b="1" i="0" u="none" strike="noStrike" kern="1200" cap="none" spc="0" normalizeH="0" baseline="0" noProof="0" dirty="0" smtClean="0">
                <a:ln>
                  <a:noFill/>
                </a:ln>
                <a:solidFill>
                  <a:schemeClr val="tx2">
                    <a:satMod val="130000"/>
                  </a:schemeClr>
                </a:solidFill>
                <a:uLnTx/>
                <a:uFillTx/>
                <a:latin typeface="Arial" pitchFamily="34" charset="0"/>
                <a:ea typeface="+mj-ea"/>
                <a:cs typeface="Arial" pitchFamily="34" charset="0"/>
              </a:rPr>
            </a:br>
            <a:r>
              <a:rPr lang="en-US" sz="3600" b="1" i="1" dirty="0" smtClean="0">
                <a:solidFill>
                  <a:schemeClr val="tx2">
                    <a:satMod val="130000"/>
                  </a:schemeClr>
                </a:solidFill>
                <a:latin typeface="Arial" pitchFamily="34" charset="0"/>
                <a:ea typeface="+mj-ea"/>
                <a:cs typeface="Arial" pitchFamily="34" charset="0"/>
              </a:rPr>
              <a:t>Qualification Commission</a:t>
            </a:r>
            <a:endParaRPr kumimoji="0" lang="es-UY" sz="3600" b="1" i="0" u="none" strike="noStrike" kern="1200" cap="none" spc="0" normalizeH="0" baseline="0" noProof="0" dirty="0">
              <a:ln>
                <a:noFill/>
              </a:ln>
              <a:solidFill>
                <a:schemeClr val="tx2">
                  <a:satMod val="130000"/>
                </a:schemeClr>
              </a:solidFill>
              <a:uLnTx/>
              <a:uFillTx/>
              <a:latin typeface="Arial" pitchFamily="34" charset="0"/>
              <a:ea typeface="+mj-ea"/>
              <a:cs typeface="Arial" pitchFamily="34" charset="0"/>
            </a:endParaRPr>
          </a:p>
        </p:txBody>
      </p:sp>
      <p:pic>
        <p:nvPicPr>
          <p:cNvPr id="3076" name="Picture 4" descr="https://tse1.mm.bing.net/th?id=OIP.ExCR_2Kih_MpvhiiCX7z9wHaEw&amp;pid=Api&amp;P=0&amp;w=268&amp;h=173"/>
          <p:cNvPicPr>
            <a:picLocks noChangeAspect="1" noChangeArrowheads="1"/>
          </p:cNvPicPr>
          <p:nvPr/>
        </p:nvPicPr>
        <p:blipFill>
          <a:blip r:embed="rId3" cstate="print"/>
          <a:srcRect/>
          <a:stretch>
            <a:fillRect/>
          </a:stretch>
        </p:blipFill>
        <p:spPr bwMode="auto">
          <a:xfrm>
            <a:off x="10405367" y="404664"/>
            <a:ext cx="1400572" cy="898875"/>
          </a:xfrm>
          <a:prstGeom prst="rect">
            <a:avLst/>
          </a:prstGeom>
          <a:noFill/>
        </p:spPr>
      </p:pic>
      <p:pic>
        <p:nvPicPr>
          <p:cNvPr id="3081" name="Picture 9"/>
          <p:cNvPicPr>
            <a:picLocks noChangeAspect="1" noChangeArrowheads="1"/>
          </p:cNvPicPr>
          <p:nvPr/>
        </p:nvPicPr>
        <p:blipFill>
          <a:blip r:embed="rId4" cstate="print"/>
          <a:srcRect/>
          <a:stretch>
            <a:fillRect/>
          </a:stretch>
        </p:blipFill>
        <p:spPr bwMode="auto">
          <a:xfrm>
            <a:off x="10477375" y="5301208"/>
            <a:ext cx="1483002" cy="13725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dirty="0" smtClean="0">
                <a:effectLst/>
                <a:latin typeface="Arial" pitchFamily="34" charset="0"/>
                <a:cs typeface="Arial" pitchFamily="34" charset="0"/>
              </a:rPr>
              <a:t>Hybrid events</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458126" y="2727960"/>
          <a:ext cx="9711649" cy="2880360"/>
        </p:xfrm>
        <a:graphic>
          <a:graphicData uri="http://schemas.openxmlformats.org/drawingml/2006/table">
            <a:tbl>
              <a:tblPr firstRow="1" bandRow="1">
                <a:tableStyleId>{21E4AEA4-8DFA-4A89-87EB-49C32662AFE0}</a:tableStyleId>
              </a:tblPr>
              <a:tblGrid>
                <a:gridCol w="656894"/>
                <a:gridCol w="3663586"/>
                <a:gridCol w="746442"/>
                <a:gridCol w="4644727"/>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algn="ctr"/>
                      <a:endParaRPr lang="en-US" sz="1900" noProof="0" dirty="0">
                        <a:latin typeface="Arial" pitchFamily="34" charset="0"/>
                        <a:cs typeface="Arial" pitchFamily="34" charset="0"/>
                      </a:endParaRPr>
                    </a:p>
                  </a:txBody>
                  <a:tcPr/>
                </a:tc>
                <a:tc>
                  <a:txBody>
                    <a:bodyPr/>
                    <a:lstStyle/>
                    <a:p>
                      <a:pPr algn="ctr"/>
                      <a:r>
                        <a:rPr lang="en-US" sz="1900" noProof="0" smtClean="0">
                          <a:latin typeface="Arial" pitchFamily="34" charset="0"/>
                          <a:cs typeface="Arial" pitchFamily="34" charset="0"/>
                        </a:rPr>
                        <a:t>New</a:t>
                      </a:r>
                      <a:endParaRPr lang="en-US" sz="1900" noProof="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a:latin typeface="Arial" pitchFamily="34" charset="0"/>
                        <a:cs typeface="Arial" pitchFamily="34" charset="0"/>
                      </a:endParaRPr>
                    </a:p>
                  </a:txBody>
                  <a:tcPr/>
                </a:tc>
              </a:tr>
              <a:tr h="651227">
                <a:tc>
                  <a:txBody>
                    <a:bodyPr/>
                    <a:lstStyle/>
                    <a:p>
                      <a:pPr algn="ctr"/>
                      <a:endParaRPr lang="es-UY" sz="1900" dirty="0">
                        <a:latin typeface="Arial" pitchFamily="34" charset="0"/>
                        <a:cs typeface="Arial" pitchFamily="34" charset="0"/>
                      </a:endParaRPr>
                    </a:p>
                  </a:txBody>
                  <a:tcPr/>
                </a:tc>
                <a:tc>
                  <a:txBody>
                    <a:bodyPr/>
                    <a:lstStyle/>
                    <a:p>
                      <a:endParaRPr lang="es-UY" sz="1900" dirty="0">
                        <a:latin typeface="Arial" pitchFamily="34" charset="0"/>
                        <a:cs typeface="Arial" pitchFamily="34" charset="0"/>
                      </a:endParaRPr>
                    </a:p>
                  </a:txBody>
                  <a:tcPr/>
                </a:tc>
                <a:tc>
                  <a:txBody>
                    <a:bodyPr/>
                    <a:lstStyle/>
                    <a:p>
                      <a:pPr algn="ctr"/>
                      <a:r>
                        <a:rPr lang="es-UY" sz="1900" dirty="0" smtClean="0">
                          <a:latin typeface="Arial" pitchFamily="34" charset="0"/>
                          <a:cs typeface="Arial" pitchFamily="34" charset="0"/>
                        </a:rPr>
                        <a:t>0.2</a:t>
                      </a:r>
                      <a:endParaRPr lang="es-UY" sz="190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All tournaments played under Hybrid conditions as described in 2.1 </a:t>
                      </a:r>
                      <a:r>
                        <a:rPr kumimoji="0" lang="en-US" sz="1900" b="1" i="0" kern="1200" dirty="0" smtClean="0">
                          <a:solidFill>
                            <a:srgbClr val="00B050"/>
                          </a:solidFill>
                          <a:latin typeface="Arial" pitchFamily="34" charset="0"/>
                          <a:ea typeface="+mn-ea"/>
                          <a:cs typeface="Arial" pitchFamily="34" charset="0"/>
                        </a:rPr>
                        <a:t>must be approved individually </a:t>
                      </a:r>
                      <a:r>
                        <a:rPr kumimoji="0" lang="en-US" sz="1900" b="0" i="0" kern="1200" dirty="0" smtClean="0">
                          <a:solidFill>
                            <a:schemeClr val="dk1"/>
                          </a:solidFill>
                          <a:latin typeface="Arial" pitchFamily="34" charset="0"/>
                          <a:ea typeface="+mn-ea"/>
                          <a:cs typeface="Arial" pitchFamily="34" charset="0"/>
                        </a:rPr>
                        <a:t>by the QC Chairman.</a:t>
                      </a:r>
                      <a:endParaRPr kumimoji="0" lang="es-UY" sz="1900" b="1" kern="1200" dirty="0">
                        <a:solidFill>
                          <a:srgbClr val="FF0000"/>
                        </a:solidFill>
                        <a:latin typeface="Arial" pitchFamily="34" charset="0"/>
                        <a:ea typeface="+mn-ea"/>
                        <a:cs typeface="Arial" pitchFamily="34" charset="0"/>
                      </a:endParaRPr>
                    </a:p>
                  </a:txBody>
                  <a:tcPr/>
                </a:tc>
              </a:tr>
              <a:tr h="651227">
                <a:tc>
                  <a:txBody>
                    <a:bodyPr/>
                    <a:lstStyle/>
                    <a:p>
                      <a:pPr algn="ctr"/>
                      <a:endParaRPr lang="es-UY" sz="1900" dirty="0">
                        <a:latin typeface="Arial" pitchFamily="34" charset="0"/>
                        <a:cs typeface="Arial" pitchFamily="34" charset="0"/>
                      </a:endParaRPr>
                    </a:p>
                  </a:txBody>
                  <a:tcPr/>
                </a:tc>
                <a:tc>
                  <a:txBody>
                    <a:bodyPr/>
                    <a:lstStyle/>
                    <a:p>
                      <a:endParaRPr lang="es-UY" sz="1900" dirty="0">
                        <a:latin typeface="Arial" pitchFamily="34" charset="0"/>
                        <a:cs typeface="Arial" pitchFamily="34" charset="0"/>
                      </a:endParaRPr>
                    </a:p>
                  </a:txBody>
                  <a:tcPr/>
                </a:tc>
                <a:tc>
                  <a:txBody>
                    <a:bodyPr/>
                    <a:lstStyle/>
                    <a:p>
                      <a:pPr algn="ctr"/>
                      <a:r>
                        <a:rPr lang="es-UY" sz="1900" dirty="0" smtClean="0">
                          <a:latin typeface="Arial" pitchFamily="34" charset="0"/>
                          <a:cs typeface="Arial" pitchFamily="34" charset="0"/>
                        </a:rPr>
                        <a:t>2.1</a:t>
                      </a:r>
                      <a:endParaRPr lang="es-UY" sz="190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Play shall be governed</a:t>
                      </a:r>
                      <a:r>
                        <a:rPr kumimoji="0" lang="en-US" sz="1900" b="0" i="0" kern="1200" baseline="0" dirty="0" smtClean="0">
                          <a:solidFill>
                            <a:schemeClr val="dk1"/>
                          </a:solidFill>
                          <a:latin typeface="Arial" pitchFamily="34" charset="0"/>
                          <a:ea typeface="+mn-ea"/>
                          <a:cs typeface="Arial" pitchFamily="34" charset="0"/>
                        </a:rPr>
                        <a:t> by</a:t>
                      </a:r>
                      <a:r>
                        <a:rPr kumimoji="0" lang="en-US" sz="1900" b="0" i="0" kern="1200" dirty="0" smtClean="0">
                          <a:solidFill>
                            <a:schemeClr val="dk1"/>
                          </a:solidFill>
                          <a:latin typeface="Arial" pitchFamily="34" charset="0"/>
                          <a:ea typeface="+mn-ea"/>
                          <a:cs typeface="Arial" pitchFamily="34" charset="0"/>
                        </a:rPr>
                        <a:t> the FIDE Laws of Chess </a:t>
                      </a:r>
                      <a:r>
                        <a:rPr kumimoji="0" lang="en-US" sz="1900" b="1" i="0" kern="1200" dirty="0" smtClean="0">
                          <a:solidFill>
                            <a:srgbClr val="00B050"/>
                          </a:solidFill>
                          <a:latin typeface="Arial" pitchFamily="34" charset="0"/>
                          <a:ea typeface="+mn-ea"/>
                          <a:cs typeface="Arial" pitchFamily="34" charset="0"/>
                        </a:rPr>
                        <a:t>or the Regulations for Hybrid Chess Competitions </a:t>
                      </a:r>
                      <a:r>
                        <a:rPr kumimoji="0" lang="en-US" sz="1900" b="0" i="0" kern="1200" dirty="0" smtClean="0">
                          <a:solidFill>
                            <a:schemeClr val="dk1"/>
                          </a:solidFill>
                          <a:latin typeface="Arial" pitchFamily="34" charset="0"/>
                          <a:ea typeface="+mn-ea"/>
                          <a:cs typeface="Arial" pitchFamily="34" charset="0"/>
                        </a:rPr>
                        <a:t>(Part </a:t>
                      </a:r>
                      <a:r>
                        <a:rPr kumimoji="0" lang="en-US" sz="1900" b="0" i="0" kern="1200" dirty="0" err="1" smtClean="0">
                          <a:solidFill>
                            <a:schemeClr val="dk1"/>
                          </a:solidFill>
                          <a:latin typeface="Arial" pitchFamily="34" charset="0"/>
                          <a:ea typeface="+mn-ea"/>
                          <a:cs typeface="Arial" pitchFamily="34" charset="0"/>
                        </a:rPr>
                        <a:t>IIIb</a:t>
                      </a:r>
                      <a:r>
                        <a:rPr kumimoji="0" lang="en-US" sz="1900" b="0" i="0" kern="1200" dirty="0" smtClean="0">
                          <a:solidFill>
                            <a:schemeClr val="dk1"/>
                          </a:solidFill>
                          <a:latin typeface="Arial" pitchFamily="34" charset="0"/>
                          <a:ea typeface="+mn-ea"/>
                          <a:cs typeface="Arial" pitchFamily="34" charset="0"/>
                        </a:rPr>
                        <a:t> within the FIDE Online Chess Regulations).</a:t>
                      </a:r>
                      <a:endParaRPr kumimoji="0" lang="es-UY" sz="1900" b="1" kern="1200" dirty="0">
                        <a:solidFill>
                          <a:srgbClr val="FF0000"/>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dirty="0" smtClean="0">
                <a:effectLst/>
                <a:latin typeface="Arial" pitchFamily="34" charset="0"/>
                <a:cs typeface="Arial" pitchFamily="34" charset="0"/>
              </a:rPr>
              <a:t>Round Robins (1)</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035521" y="1767840"/>
          <a:ext cx="10134254" cy="3261360"/>
        </p:xfrm>
        <a:graphic>
          <a:graphicData uri="http://schemas.openxmlformats.org/drawingml/2006/table">
            <a:tbl>
              <a:tblPr firstRow="1" bandRow="1">
                <a:tableStyleId>{21E4AEA4-8DFA-4A89-87EB-49C32662AFE0}</a:tableStyleId>
              </a:tblPr>
              <a:tblGrid>
                <a:gridCol w="721042"/>
                <a:gridCol w="4398142"/>
                <a:gridCol w="746442"/>
                <a:gridCol w="4268628"/>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a:latin typeface="Arial" pitchFamily="34" charset="0"/>
                        <a:cs typeface="Arial" pitchFamily="34" charset="0"/>
                      </a:endParaRPr>
                    </a:p>
                  </a:txBody>
                  <a:tcPr/>
                </a:tc>
                <a:tc>
                  <a:txBody>
                    <a:bodyPr/>
                    <a:lstStyle/>
                    <a:p>
                      <a:pPr algn="ctr"/>
                      <a:r>
                        <a:rPr lang="en-US" sz="1900" noProof="0" smtClean="0">
                          <a:latin typeface="Arial" pitchFamily="34" charset="0"/>
                          <a:cs typeface="Arial" pitchFamily="34" charset="0"/>
                        </a:rPr>
                        <a:t>New</a:t>
                      </a:r>
                      <a:endParaRPr lang="en-US" sz="1900" noProof="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a:latin typeface="Arial" pitchFamily="34" charset="0"/>
                        <a:cs typeface="Arial" pitchFamily="34" charset="0"/>
                      </a:endParaRPr>
                    </a:p>
                  </a:txBody>
                  <a:tcPr/>
                </a:tc>
              </a:tr>
              <a:tr h="651227">
                <a:tc>
                  <a:txBody>
                    <a:bodyPr/>
                    <a:lstStyle/>
                    <a:p>
                      <a:pPr algn="ctr"/>
                      <a:r>
                        <a:rPr lang="es-UY" sz="1900" dirty="0" smtClean="0">
                          <a:latin typeface="Arial" pitchFamily="34" charset="0"/>
                          <a:cs typeface="Arial" pitchFamily="34" charset="0"/>
                        </a:rPr>
                        <a:t>6.2</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In a round-robin tournament at least one-third of the players must be rated.  Subject to this requirement,</a:t>
                      </a:r>
                      <a:endParaRPr lang="es-UY" sz="190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kumimoji="0" lang="es-UY" sz="1900" b="0" kern="1200" dirty="0">
                        <a:solidFill>
                          <a:schemeClr val="tx1"/>
                        </a:solidFill>
                        <a:latin typeface="Arial" pitchFamily="34" charset="0"/>
                        <a:ea typeface="+mn-ea"/>
                        <a:cs typeface="Arial" pitchFamily="34" charset="0"/>
                      </a:endParaRPr>
                    </a:p>
                  </a:txBody>
                  <a:tcPr/>
                </a:tc>
              </a:tr>
              <a:tr h="537592">
                <a:tc>
                  <a:txBody>
                    <a:bodyPr/>
                    <a:lstStyle/>
                    <a:p>
                      <a:pPr algn="ctr"/>
                      <a:r>
                        <a:rPr lang="es-UY" sz="1900" dirty="0" smtClean="0">
                          <a:latin typeface="Arial" pitchFamily="34" charset="0"/>
                          <a:cs typeface="Arial" pitchFamily="34" charset="0"/>
                        </a:rPr>
                        <a:t>6.21</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If the tournament has less than 10 players, at least 4 must be rated.</a:t>
                      </a:r>
                      <a:endParaRPr lang="es-UY" sz="190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dirty="0">
                        <a:latin typeface="Arial" pitchFamily="34" charset="0"/>
                        <a:cs typeface="Arial" pitchFamily="34" charset="0"/>
                      </a:endParaRPr>
                    </a:p>
                  </a:txBody>
                  <a:tcPr/>
                </a:tc>
              </a:tr>
              <a:tr h="803136">
                <a:tc>
                  <a:txBody>
                    <a:bodyPr/>
                    <a:lstStyle/>
                    <a:p>
                      <a:pPr algn="ctr"/>
                      <a:r>
                        <a:rPr lang="es-UY" sz="1900" dirty="0" smtClean="0">
                          <a:latin typeface="Arial" pitchFamily="34" charset="0"/>
                          <a:cs typeface="Arial" pitchFamily="34" charset="0"/>
                        </a:rPr>
                        <a:t>6.22</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In a double round-robin tournament with unrated participants, there must be at least 6 players, 4 of whom must be rated.</a:t>
                      </a:r>
                      <a:endParaRPr lang="es-UY" sz="190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kern="1200" dirty="0" smtClean="0">
                        <a:solidFill>
                          <a:schemeClr val="dk1"/>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dirty="0" smtClean="0">
                <a:effectLst/>
                <a:latin typeface="Arial" pitchFamily="34" charset="0"/>
                <a:cs typeface="Arial" pitchFamily="34" charset="0"/>
              </a:rPr>
              <a:t>Round Robins (2)</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098769" y="1767840"/>
          <a:ext cx="10071006" cy="5090160"/>
        </p:xfrm>
        <a:graphic>
          <a:graphicData uri="http://schemas.openxmlformats.org/drawingml/2006/table">
            <a:tbl>
              <a:tblPr firstRow="1" bandRow="1">
                <a:tableStyleId>{21E4AEA4-8DFA-4A89-87EB-49C32662AFE0}</a:tableStyleId>
              </a:tblPr>
              <a:tblGrid>
                <a:gridCol w="1084580"/>
                <a:gridCol w="4316020"/>
                <a:gridCol w="746442"/>
                <a:gridCol w="3923964"/>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a:latin typeface="Arial" pitchFamily="34" charset="0"/>
                        <a:cs typeface="Arial" pitchFamily="34" charset="0"/>
                      </a:endParaRPr>
                    </a:p>
                  </a:txBody>
                  <a:tcPr/>
                </a:tc>
                <a:tc>
                  <a:txBody>
                    <a:bodyPr/>
                    <a:lstStyle/>
                    <a:p>
                      <a:pPr algn="ctr"/>
                      <a:r>
                        <a:rPr lang="en-US" sz="1900" noProof="0" smtClean="0">
                          <a:latin typeface="Arial" pitchFamily="34" charset="0"/>
                          <a:cs typeface="Arial" pitchFamily="34" charset="0"/>
                        </a:rPr>
                        <a:t>New</a:t>
                      </a:r>
                      <a:endParaRPr lang="en-US" sz="1900" noProof="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a:latin typeface="Arial" pitchFamily="34" charset="0"/>
                        <a:cs typeface="Arial" pitchFamily="34" charset="0"/>
                      </a:endParaRPr>
                    </a:p>
                  </a:txBody>
                  <a:tcPr/>
                </a:tc>
              </a:tr>
              <a:tr h="651227">
                <a:tc>
                  <a:txBody>
                    <a:bodyPr/>
                    <a:lstStyle/>
                    <a:p>
                      <a:pPr algn="ctr"/>
                      <a:r>
                        <a:rPr lang="es-UY" sz="1900" dirty="0" smtClean="0">
                          <a:latin typeface="Arial" pitchFamily="34" charset="0"/>
                          <a:cs typeface="Arial" pitchFamily="34" charset="0"/>
                        </a:rPr>
                        <a:t>8.2</a:t>
                      </a:r>
                      <a:endParaRPr lang="es-UY" sz="1900" dirty="0">
                        <a:latin typeface="Arial" pitchFamily="34" charset="0"/>
                        <a:cs typeface="Arial" pitchFamily="34" charset="0"/>
                      </a:endParaRPr>
                    </a:p>
                  </a:txBody>
                  <a:tcPr/>
                </a:tc>
                <a:tc>
                  <a:txBody>
                    <a:bodyPr/>
                    <a:lstStyle/>
                    <a:p>
                      <a:r>
                        <a:rPr kumimoji="0" lang="en-US" sz="1900" b="0" i="0" strike="noStrike" kern="1200" dirty="0" smtClean="0">
                          <a:solidFill>
                            <a:schemeClr val="dk1"/>
                          </a:solidFill>
                          <a:latin typeface="Arial" pitchFamily="34" charset="0"/>
                          <a:ea typeface="+mn-ea"/>
                          <a:cs typeface="Arial" pitchFamily="34" charset="0"/>
                        </a:rPr>
                        <a:t>Determining the Rating '</a:t>
                      </a:r>
                      <a:r>
                        <a:rPr kumimoji="0" lang="en-US" sz="1900" b="0" i="0" strike="noStrike" kern="1200" dirty="0" err="1" smtClean="0">
                          <a:solidFill>
                            <a:schemeClr val="dk1"/>
                          </a:solidFill>
                          <a:latin typeface="Arial" pitchFamily="34" charset="0"/>
                          <a:ea typeface="+mn-ea"/>
                          <a:cs typeface="Arial" pitchFamily="34" charset="0"/>
                        </a:rPr>
                        <a:t>Ru</a:t>
                      </a:r>
                      <a:r>
                        <a:rPr kumimoji="0" lang="en-US" sz="1900" b="0" i="0" strike="noStrike" kern="1200" dirty="0" smtClean="0">
                          <a:solidFill>
                            <a:schemeClr val="dk1"/>
                          </a:solidFill>
                          <a:latin typeface="Arial" pitchFamily="34" charset="0"/>
                          <a:ea typeface="+mn-ea"/>
                          <a:cs typeface="Arial" pitchFamily="34" charset="0"/>
                        </a:rPr>
                        <a:t>' in a given event of a previously unrated player.</a:t>
                      </a:r>
                      <a:endParaRPr lang="es-UY" sz="1900" strike="no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kumimoji="0" lang="es-UY" sz="1900" b="0" kern="1200" dirty="0">
                        <a:solidFill>
                          <a:schemeClr val="tx1"/>
                        </a:solidFill>
                        <a:latin typeface="Arial" pitchFamily="34" charset="0"/>
                        <a:ea typeface="+mn-ea"/>
                        <a:cs typeface="Arial" pitchFamily="34" charset="0"/>
                      </a:endParaRPr>
                    </a:p>
                  </a:txBody>
                  <a:tcPr/>
                </a:tc>
              </a:tr>
              <a:tr h="537592">
                <a:tc>
                  <a:txBody>
                    <a:bodyPr/>
                    <a:lstStyle/>
                    <a:p>
                      <a:pPr algn="ctr"/>
                      <a:r>
                        <a:rPr lang="es-UY" sz="1900" dirty="0" smtClean="0">
                          <a:latin typeface="Arial" pitchFamily="34" charset="0"/>
                          <a:cs typeface="Arial" pitchFamily="34" charset="0"/>
                        </a:rPr>
                        <a:t>8.21 (b)</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The results of both rated and unrated players in a round-robin tournament are taken into account.</a:t>
                      </a:r>
                      <a:endParaRPr lang="es-UY" sz="190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dirty="0">
                        <a:latin typeface="Arial" pitchFamily="34" charset="0"/>
                        <a:cs typeface="Arial" pitchFamily="34" charset="0"/>
                      </a:endParaRPr>
                    </a:p>
                  </a:txBody>
                  <a:tcPr/>
                </a:tc>
              </a:tr>
              <a:tr h="747464">
                <a:tc>
                  <a:txBody>
                    <a:bodyPr/>
                    <a:lstStyle/>
                    <a:p>
                      <a:pPr algn="ctr"/>
                      <a:r>
                        <a:rPr lang="es-UY" sz="1900" dirty="0" smtClean="0">
                          <a:latin typeface="Arial" pitchFamily="34" charset="0"/>
                          <a:cs typeface="Arial" pitchFamily="34" charset="0"/>
                        </a:rPr>
                        <a:t>8.52</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If the opponent is unrated, then the rating is determined at the end of the event. </a:t>
                      </a:r>
                      <a:endParaRPr lang="es-UY" sz="1900" b="0" strike="sngStrike" dirty="0">
                        <a:solidFill>
                          <a:schemeClr val="tx1"/>
                        </a:solidFill>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kern="1200" dirty="0" smtClean="0">
                        <a:solidFill>
                          <a:schemeClr val="dk1"/>
                        </a:solidFill>
                        <a:latin typeface="Arial" pitchFamily="34" charset="0"/>
                        <a:ea typeface="+mn-ea"/>
                        <a:cs typeface="Arial" pitchFamily="34" charset="0"/>
                      </a:endParaRPr>
                    </a:p>
                  </a:txBody>
                  <a:tcPr/>
                </a:tc>
              </a:tr>
              <a:tr h="2047879">
                <a:tc>
                  <a:txBody>
                    <a:bodyPr/>
                    <a:lstStyle/>
                    <a:p>
                      <a:pPr algn="ctr"/>
                      <a:r>
                        <a:rPr lang="es-UY" sz="1900" dirty="0" smtClean="0">
                          <a:latin typeface="Arial" pitchFamily="34" charset="0"/>
                          <a:cs typeface="Arial" pitchFamily="34" charset="0"/>
                        </a:rPr>
                        <a:t>8.58</a:t>
                      </a:r>
                      <a:endParaRPr lang="es-UY" sz="190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Determining the Ratings in a round-robin tournament. </a:t>
                      </a:r>
                      <a:r>
                        <a:rPr lang="en-US" sz="1900" strike="sngStrike" dirty="0" smtClean="0">
                          <a:latin typeface="Arial" pitchFamily="34" charset="0"/>
                          <a:cs typeface="Arial" pitchFamily="34" charset="0"/>
                        </a:rPr>
                        <a:t/>
                      </a:r>
                      <a:br>
                        <a:rPr lang="en-US" sz="1900" strike="sngStrike" dirty="0" smtClean="0">
                          <a:latin typeface="Arial" pitchFamily="34" charset="0"/>
                          <a:cs typeface="Arial" pitchFamily="34" charset="0"/>
                        </a:rPr>
                      </a:br>
                      <a:r>
                        <a:rPr kumimoji="0" lang="en-US" sz="1900" b="0" i="0" strike="sngStrike" kern="1200" dirty="0" smtClean="0">
                          <a:solidFill>
                            <a:schemeClr val="dk1"/>
                          </a:solidFill>
                          <a:latin typeface="Arial" pitchFamily="34" charset="0"/>
                          <a:ea typeface="+mn-ea"/>
                          <a:cs typeface="Arial" pitchFamily="34" charset="0"/>
                        </a:rPr>
                        <a:t>Where unrated players take part, their ratings are determined by a process of iteration. These new ratings are then used to determine the rating change for the rated players…</a:t>
                      </a:r>
                      <a:endParaRPr lang="es-UY" sz="1900" b="0" strike="sngStrike" dirty="0">
                        <a:solidFill>
                          <a:schemeClr val="tx1"/>
                        </a:solidFill>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kern="1200" dirty="0" smtClean="0">
                        <a:solidFill>
                          <a:schemeClr val="dk1"/>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noProof="0" dirty="0" smtClean="0">
                <a:effectLst/>
                <a:latin typeface="Arial" pitchFamily="34" charset="0"/>
                <a:cs typeface="Arial" pitchFamily="34" charset="0"/>
              </a:rPr>
              <a:t>Matches</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196455" y="3068960"/>
          <a:ext cx="9927673" cy="1920240"/>
        </p:xfrm>
        <a:graphic>
          <a:graphicData uri="http://schemas.openxmlformats.org/drawingml/2006/table">
            <a:tbl>
              <a:tblPr firstRow="1" bandRow="1">
                <a:tableStyleId>{21E4AEA4-8DFA-4A89-87EB-49C32662AFE0}</a:tableStyleId>
              </a:tblPr>
              <a:tblGrid>
                <a:gridCol w="656894"/>
                <a:gridCol w="3879610"/>
                <a:gridCol w="746442"/>
                <a:gridCol w="4644727"/>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New</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a:latin typeface="Arial" pitchFamily="34" charset="0"/>
                        <a:cs typeface="Arial" pitchFamily="34" charset="0"/>
                      </a:endParaRPr>
                    </a:p>
                  </a:txBody>
                  <a:tcPr/>
                </a:tc>
              </a:tr>
              <a:tr h="651227">
                <a:tc>
                  <a:txBody>
                    <a:bodyPr/>
                    <a:lstStyle/>
                    <a:p>
                      <a:pPr algn="ctr"/>
                      <a:r>
                        <a:rPr lang="es-UY" sz="1900" dirty="0" smtClean="0">
                          <a:latin typeface="Arial" pitchFamily="34" charset="0"/>
                          <a:cs typeface="Arial" pitchFamily="34" charset="0"/>
                        </a:rPr>
                        <a:t>6.5</a:t>
                      </a:r>
                      <a:endParaRPr lang="es-UY" sz="190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Where a match is over a specific number of games, those played after one player has won shall not be rated,</a:t>
                      </a:r>
                      <a:r>
                        <a:rPr kumimoji="0" lang="en-US" sz="1900" b="0" i="0" strike="sngStrike" kern="1200" dirty="0" smtClean="0">
                          <a:solidFill>
                            <a:schemeClr val="tx1"/>
                          </a:solidFill>
                          <a:latin typeface="Arial" pitchFamily="34" charset="0"/>
                          <a:ea typeface="+mn-ea"/>
                          <a:cs typeface="Arial" pitchFamily="34" charset="0"/>
                        </a:rPr>
                        <a:t> if the match was scheduled for more than 8 </a:t>
                      </a:r>
                      <a:r>
                        <a:rPr kumimoji="0" lang="en-US" sz="1900" b="0" i="0" strike="sngStrike" kern="1200" dirty="0" smtClean="0">
                          <a:solidFill>
                            <a:schemeClr val="tx1"/>
                          </a:solidFill>
                          <a:latin typeface="Arial" pitchFamily="34" charset="0"/>
                          <a:ea typeface="+mn-ea"/>
                          <a:cs typeface="Arial" pitchFamily="34" charset="0"/>
                        </a:rPr>
                        <a:t>games</a:t>
                      </a:r>
                      <a:r>
                        <a:rPr kumimoji="0" lang="en-US" sz="1900" b="0" i="0" kern="1200" dirty="0" smtClean="0">
                          <a:solidFill>
                            <a:schemeClr val="dk1"/>
                          </a:solidFill>
                          <a:latin typeface="Arial" pitchFamily="34" charset="0"/>
                          <a:ea typeface="+mn-ea"/>
                          <a:cs typeface="Arial" pitchFamily="34" charset="0"/>
                        </a:rPr>
                        <a:t>.</a:t>
                      </a:r>
                      <a:endParaRPr lang="es-UY" sz="1900" dirty="0">
                        <a:latin typeface="Arial" pitchFamily="34" charset="0"/>
                        <a:cs typeface="Arial" pitchFamily="34" charset="0"/>
                      </a:endParaRPr>
                    </a:p>
                  </a:txBody>
                  <a:tcPr/>
                </a:tc>
                <a:tc>
                  <a:txBody>
                    <a:bodyPr/>
                    <a:lstStyle/>
                    <a:p>
                      <a:pPr algn="ctr"/>
                      <a:r>
                        <a:rPr lang="es-UY" sz="1900" dirty="0" smtClean="0">
                          <a:latin typeface="Arial" pitchFamily="34" charset="0"/>
                          <a:cs typeface="Arial" pitchFamily="34" charset="0"/>
                        </a:rPr>
                        <a:t>5.1</a:t>
                      </a:r>
                      <a:endParaRPr lang="es-UY" sz="1900" dirty="0">
                        <a:latin typeface="Arial" pitchFamily="34" charset="0"/>
                        <a:cs typeface="Arial" pitchFamily="34" charset="0"/>
                      </a:endParaRPr>
                    </a:p>
                  </a:txBody>
                  <a:tcPr/>
                </a:tc>
                <a:tc>
                  <a:txBody>
                    <a:bodyPr/>
                    <a:lstStyle/>
                    <a:p>
                      <a:r>
                        <a:rPr kumimoji="0" lang="en-GB" sz="1900" kern="1200" dirty="0" smtClean="0">
                          <a:solidFill>
                            <a:schemeClr val="dk1"/>
                          </a:solidFill>
                          <a:latin typeface="Arial" pitchFamily="34" charset="0"/>
                          <a:ea typeface="+mn-ea"/>
                          <a:cs typeface="Arial" pitchFamily="34" charset="0"/>
                        </a:rPr>
                        <a:t>Where a match is over a specific number of games, those played after one</a:t>
                      </a:r>
                      <a:endParaRPr kumimoji="0" lang="es-UY" sz="1900" kern="1200" dirty="0" smtClean="0">
                        <a:solidFill>
                          <a:schemeClr val="dk1"/>
                        </a:solidFill>
                        <a:latin typeface="Arial" pitchFamily="34" charset="0"/>
                        <a:ea typeface="+mn-ea"/>
                        <a:cs typeface="Arial" pitchFamily="34" charset="0"/>
                      </a:endParaRPr>
                    </a:p>
                    <a:p>
                      <a:r>
                        <a:rPr kumimoji="0" lang="en-GB" sz="1900" kern="1200" dirty="0" smtClean="0">
                          <a:solidFill>
                            <a:schemeClr val="dk1"/>
                          </a:solidFill>
                          <a:latin typeface="Arial" pitchFamily="34" charset="0"/>
                          <a:ea typeface="+mn-ea"/>
                          <a:cs typeface="Arial" pitchFamily="34" charset="0"/>
                        </a:rPr>
                        <a:t>player has won shall not be rated.  </a:t>
                      </a:r>
                    </a:p>
                    <a:p>
                      <a:r>
                        <a:rPr kumimoji="0" lang="en-GB" sz="1900" b="1" kern="1200" dirty="0" smtClean="0">
                          <a:solidFill>
                            <a:srgbClr val="00B050"/>
                          </a:solidFill>
                          <a:latin typeface="Arial" pitchFamily="34" charset="0"/>
                          <a:ea typeface="+mn-ea"/>
                          <a:cs typeface="Arial" pitchFamily="34" charset="0"/>
                        </a:rPr>
                        <a:t>This requirement may be waived by prior request.</a:t>
                      </a:r>
                      <a:endParaRPr kumimoji="0" lang="es-UY" sz="1900" b="1" kern="1200" dirty="0">
                        <a:solidFill>
                          <a:srgbClr val="00B050"/>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dirty="0" smtClean="0">
                <a:effectLst/>
                <a:latin typeface="Arial" pitchFamily="34" charset="0"/>
                <a:cs typeface="Arial" pitchFamily="34" charset="0"/>
              </a:rPr>
              <a:t>Rating difference &gt; 400</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393978" y="2996952"/>
          <a:ext cx="9775797" cy="2788920"/>
        </p:xfrm>
        <a:graphic>
          <a:graphicData uri="http://schemas.openxmlformats.org/drawingml/2006/table">
            <a:tbl>
              <a:tblPr firstRow="1" bandRow="1">
                <a:tableStyleId>{21E4AEA4-8DFA-4A89-87EB-49C32662AFE0}</a:tableStyleId>
              </a:tblPr>
              <a:tblGrid>
                <a:gridCol w="721042"/>
                <a:gridCol w="3663586"/>
                <a:gridCol w="746442"/>
                <a:gridCol w="4644727"/>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New</a:t>
                      </a:r>
                      <a:endParaRPr lang="en-US" sz="1900" noProof="0" dirty="0">
                        <a:latin typeface="Arial" pitchFamily="34" charset="0"/>
                        <a:cs typeface="Arial" pitchFamily="34" charset="0"/>
                      </a:endParaRPr>
                    </a:p>
                  </a:txBody>
                  <a:tcPr/>
                </a:tc>
                <a:tc>
                  <a:txBody>
                    <a:bodyPr/>
                    <a:lstStyle/>
                    <a:p>
                      <a:pPr algn="ct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a:latin typeface="Arial" pitchFamily="34" charset="0"/>
                        <a:cs typeface="Arial" pitchFamily="34" charset="0"/>
                      </a:endParaRPr>
                    </a:p>
                  </a:txBody>
                  <a:tcPr/>
                </a:tc>
              </a:tr>
              <a:tr h="651227">
                <a:tc>
                  <a:txBody>
                    <a:bodyPr/>
                    <a:lstStyle/>
                    <a:p>
                      <a:pPr algn="ctr"/>
                      <a:r>
                        <a:rPr lang="es-UY" sz="1900" dirty="0" smtClean="0">
                          <a:latin typeface="Arial" pitchFamily="34" charset="0"/>
                          <a:cs typeface="Arial" pitchFamily="34" charset="0"/>
                        </a:rPr>
                        <a:t>8.54</a:t>
                      </a:r>
                      <a:endParaRPr lang="es-UY" sz="190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A difference in rating of </a:t>
                      </a:r>
                      <a:r>
                        <a:rPr kumimoji="0" lang="en-US" sz="1900" b="1" i="0" kern="1200" dirty="0" smtClean="0">
                          <a:solidFill>
                            <a:srgbClr val="C00000"/>
                          </a:solidFill>
                          <a:latin typeface="Arial" pitchFamily="34" charset="0"/>
                          <a:ea typeface="+mn-ea"/>
                          <a:cs typeface="Arial" pitchFamily="34" charset="0"/>
                        </a:rPr>
                        <a:t>more than 735 points</a:t>
                      </a:r>
                      <a:r>
                        <a:rPr kumimoji="0" lang="en-US" sz="1900" b="1" i="0" kern="1200" dirty="0" smtClean="0">
                          <a:solidFill>
                            <a:srgbClr val="FF0000"/>
                          </a:solidFill>
                          <a:latin typeface="Arial" pitchFamily="34" charset="0"/>
                          <a:ea typeface="+mn-ea"/>
                          <a:cs typeface="Arial" pitchFamily="34" charset="0"/>
                        </a:rPr>
                        <a:t> </a:t>
                      </a:r>
                      <a:r>
                        <a:rPr kumimoji="0" lang="en-US" sz="1900" b="0" i="0" kern="1200" dirty="0" smtClean="0">
                          <a:solidFill>
                            <a:schemeClr val="dk1"/>
                          </a:solidFill>
                          <a:latin typeface="Arial" pitchFamily="34" charset="0"/>
                          <a:ea typeface="+mn-ea"/>
                          <a:cs typeface="Arial" pitchFamily="34" charset="0"/>
                        </a:rPr>
                        <a:t>shall be counted for rating purposes as though it were</a:t>
                      </a:r>
                      <a:r>
                        <a:rPr kumimoji="0" lang="en-US" sz="1900" b="0" i="0" kern="1200" dirty="0" smtClean="0">
                          <a:solidFill>
                            <a:schemeClr val="tx1"/>
                          </a:solidFill>
                          <a:latin typeface="Arial" pitchFamily="34" charset="0"/>
                          <a:ea typeface="+mn-ea"/>
                          <a:cs typeface="Arial" pitchFamily="34" charset="0"/>
                        </a:rPr>
                        <a:t> a difference of 735 points</a:t>
                      </a:r>
                      <a:r>
                        <a:rPr kumimoji="0" lang="en-US" sz="1900" b="0" i="0" kern="1200" dirty="0" smtClean="0">
                          <a:solidFill>
                            <a:schemeClr val="dk1"/>
                          </a:solidFill>
                          <a:latin typeface="Arial" pitchFamily="34" charset="0"/>
                          <a:ea typeface="+mn-ea"/>
                          <a:cs typeface="Arial" pitchFamily="34" charset="0"/>
                        </a:rPr>
                        <a:t>.</a:t>
                      </a:r>
                      <a:endParaRPr lang="es-UY" sz="1900" dirty="0">
                        <a:latin typeface="Arial" pitchFamily="34" charset="0"/>
                        <a:cs typeface="Arial" pitchFamily="34" charset="0"/>
                      </a:endParaRPr>
                    </a:p>
                  </a:txBody>
                  <a:tcPr/>
                </a:tc>
                <a:tc>
                  <a:txBody>
                    <a:bodyPr/>
                    <a:lstStyle/>
                    <a:p>
                      <a:pPr algn="ctr"/>
                      <a:r>
                        <a:rPr lang="es-UY" sz="1900" dirty="0" smtClean="0">
                          <a:latin typeface="Arial" pitchFamily="34" charset="0"/>
                          <a:cs typeface="Arial" pitchFamily="34" charset="0"/>
                        </a:rPr>
                        <a:t>7.31</a:t>
                      </a:r>
                      <a:endParaRPr lang="es-UY" sz="1900" dirty="0">
                        <a:latin typeface="Arial" pitchFamily="34" charset="0"/>
                        <a:cs typeface="Arial" pitchFamily="34" charset="0"/>
                      </a:endParaRPr>
                    </a:p>
                  </a:txBody>
                  <a:tcPr/>
                </a:tc>
                <a:tc>
                  <a:txBody>
                    <a:bodyPr/>
                    <a:lstStyle/>
                    <a:p>
                      <a:r>
                        <a:rPr kumimoji="0" lang="en-GB" sz="1900" kern="1200" dirty="0" smtClean="0">
                          <a:solidFill>
                            <a:schemeClr val="dk1"/>
                          </a:solidFill>
                          <a:latin typeface="Arial" pitchFamily="34" charset="0"/>
                          <a:ea typeface="+mn-ea"/>
                          <a:cs typeface="Arial" pitchFamily="34" charset="0"/>
                        </a:rPr>
                        <a:t>A difference in rating of </a:t>
                      </a:r>
                      <a:r>
                        <a:rPr kumimoji="0" lang="en-GB" sz="1900" b="1" kern="1200" dirty="0" smtClean="0">
                          <a:solidFill>
                            <a:srgbClr val="00B050"/>
                          </a:solidFill>
                          <a:latin typeface="Arial" pitchFamily="34" charset="0"/>
                          <a:ea typeface="+mn-ea"/>
                          <a:cs typeface="Arial" pitchFamily="34" charset="0"/>
                        </a:rPr>
                        <a:t>more than 400 points </a:t>
                      </a:r>
                      <a:r>
                        <a:rPr kumimoji="0" lang="en-GB" sz="1900" kern="1200" dirty="0" smtClean="0">
                          <a:solidFill>
                            <a:schemeClr val="dk1"/>
                          </a:solidFill>
                          <a:latin typeface="Arial" pitchFamily="34" charset="0"/>
                          <a:ea typeface="+mn-ea"/>
                          <a:cs typeface="Arial" pitchFamily="34" charset="0"/>
                        </a:rPr>
                        <a:t>shall be counted for rating purposes as though</a:t>
                      </a:r>
                      <a:r>
                        <a:rPr kumimoji="0" lang="en-GB" sz="1900" b="0" kern="1200" dirty="0" smtClean="0">
                          <a:solidFill>
                            <a:schemeClr val="tx1"/>
                          </a:solidFill>
                          <a:latin typeface="Arial" pitchFamily="34" charset="0"/>
                          <a:ea typeface="+mn-ea"/>
                          <a:cs typeface="Arial" pitchFamily="34" charset="0"/>
                        </a:rPr>
                        <a:t> it were a difference of 400 points.  </a:t>
                      </a:r>
                    </a:p>
                    <a:p>
                      <a:r>
                        <a:rPr kumimoji="0" lang="en-GB" sz="1900" b="1" kern="1200" dirty="0" smtClean="0">
                          <a:solidFill>
                            <a:srgbClr val="00B050"/>
                          </a:solidFill>
                          <a:latin typeface="Arial" pitchFamily="34" charset="0"/>
                          <a:ea typeface="+mn-ea"/>
                          <a:cs typeface="Arial" pitchFamily="34" charset="0"/>
                        </a:rPr>
                        <a:t>In any tournament, a player may benefit from only one upgrade under this rule</a:t>
                      </a:r>
                      <a:r>
                        <a:rPr kumimoji="0" lang="en-GB" sz="1900" kern="1200" dirty="0" smtClean="0">
                          <a:solidFill>
                            <a:schemeClr val="dk1"/>
                          </a:solidFill>
                          <a:latin typeface="Arial" pitchFamily="34" charset="0"/>
                          <a:ea typeface="+mn-ea"/>
                          <a:cs typeface="Arial" pitchFamily="34" charset="0"/>
                        </a:rPr>
                        <a:t>, for the game in which the rating difference is greatest.</a:t>
                      </a:r>
                      <a:endParaRPr kumimoji="0" lang="es-UY" sz="1900" kern="1200" dirty="0">
                        <a:solidFill>
                          <a:schemeClr val="dk1"/>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noProof="0" dirty="0" smtClean="0">
                <a:effectLst/>
                <a:latin typeface="Arial" pitchFamily="34" charset="0"/>
                <a:cs typeface="Arial" pitchFamily="34" charset="0"/>
              </a:rPr>
              <a:t>Reporting Procedures</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0" y="1181432"/>
          <a:ext cx="12133559" cy="5631944"/>
        </p:xfrm>
        <a:graphic>
          <a:graphicData uri="http://schemas.openxmlformats.org/drawingml/2006/table">
            <a:tbl>
              <a:tblPr firstRow="1" bandRow="1">
                <a:tableStyleId>{21E4AEA4-8DFA-4A89-87EB-49C32662AFE0}</a:tableStyleId>
              </a:tblPr>
              <a:tblGrid>
                <a:gridCol w="651192"/>
                <a:gridCol w="4353575"/>
                <a:gridCol w="746442"/>
                <a:gridCol w="6382350"/>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smtClean="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New</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smtClean="0">
                        <a:latin typeface="Arial" pitchFamily="34" charset="0"/>
                        <a:cs typeface="Arial" pitchFamily="34" charset="0"/>
                      </a:endParaRPr>
                    </a:p>
                  </a:txBody>
                  <a:tcPr/>
                </a:tc>
              </a:tr>
              <a:tr h="651227">
                <a:tc>
                  <a:txBody>
                    <a:bodyPr/>
                    <a:lstStyle/>
                    <a:p>
                      <a:pPr algn="ctr"/>
                      <a:r>
                        <a:rPr lang="es-UY" sz="1900" b="0" dirty="0" smtClean="0">
                          <a:latin typeface="Arial" pitchFamily="34" charset="0"/>
                          <a:cs typeface="Arial" pitchFamily="34" charset="0"/>
                        </a:rPr>
                        <a:t>9.1</a:t>
                      </a:r>
                      <a:endParaRPr lang="es-UY" sz="1900" b="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The Chief Arbiter of a FIDE registered tournament has to provide the tournament report (TRF file) </a:t>
                      </a:r>
                      <a:r>
                        <a:rPr kumimoji="0" lang="en-US" sz="1900" b="0" i="0" strike="sngStrike" kern="1200" dirty="0" smtClean="0">
                          <a:solidFill>
                            <a:schemeClr val="tx1"/>
                          </a:solidFill>
                          <a:latin typeface="Arial" pitchFamily="34" charset="0"/>
                          <a:ea typeface="+mn-ea"/>
                          <a:cs typeface="Arial" pitchFamily="34" charset="0"/>
                        </a:rPr>
                        <a:t>within 7 days after the end of the tournament </a:t>
                      </a:r>
                      <a:r>
                        <a:rPr kumimoji="0" lang="en-US" sz="1900" b="0" i="0" kern="1200" dirty="0" smtClean="0">
                          <a:solidFill>
                            <a:schemeClr val="dk1"/>
                          </a:solidFill>
                          <a:latin typeface="Arial" pitchFamily="34" charset="0"/>
                          <a:ea typeface="+mn-ea"/>
                          <a:cs typeface="Arial" pitchFamily="34" charset="0"/>
                        </a:rPr>
                        <a:t>to the Rating Officer of the federation where the tournament took place. </a:t>
                      </a:r>
                    </a:p>
                  </a:txBody>
                  <a:tcPr/>
                </a:tc>
                <a:tc>
                  <a:txBody>
                    <a:bodyPr/>
                    <a:lstStyle/>
                    <a:p>
                      <a:pPr algn="ctr"/>
                      <a:r>
                        <a:rPr lang="es-UY" sz="1900" dirty="0" smtClean="0">
                          <a:latin typeface="Arial" pitchFamily="34" charset="0"/>
                          <a:cs typeface="Arial" pitchFamily="34" charset="0"/>
                        </a:rPr>
                        <a:t>8</a:t>
                      </a:r>
                      <a:r>
                        <a:rPr lang="es-UY" sz="1900" smtClean="0">
                          <a:latin typeface="Arial" pitchFamily="34" charset="0"/>
                          <a:cs typeface="Arial" pitchFamily="34" charset="0"/>
                        </a:rPr>
                        <a:t>.1</a:t>
                      </a:r>
                      <a:endParaRPr lang="es-UY" sz="1900" dirty="0">
                        <a:latin typeface="Arial" pitchFamily="34" charset="0"/>
                        <a:cs typeface="Arial" pitchFamily="34" charset="0"/>
                      </a:endParaRPr>
                    </a:p>
                  </a:txBody>
                  <a:tcPr/>
                </a:tc>
                <a:tc>
                  <a:txBody>
                    <a:bodyPr/>
                    <a:lstStyle/>
                    <a:p>
                      <a:r>
                        <a:rPr kumimoji="0" lang="en-GB" sz="1900" kern="1200" dirty="0" smtClean="0">
                          <a:solidFill>
                            <a:schemeClr val="dk1"/>
                          </a:solidFill>
                          <a:latin typeface="Arial" pitchFamily="34" charset="0"/>
                          <a:ea typeface="+mn-ea"/>
                          <a:cs typeface="Arial" pitchFamily="34" charset="0"/>
                        </a:rPr>
                        <a:t>The Chief Arbiter of a FIDE registered tournament must provide the tournament report (TRF file) to the Rating Officer of the federation where the tournament took place.</a:t>
                      </a:r>
                      <a:endParaRPr kumimoji="0" lang="es-UY" sz="1900" kern="1200" dirty="0" smtClean="0">
                        <a:solidFill>
                          <a:schemeClr val="dk1"/>
                        </a:solidFill>
                        <a:latin typeface="Arial" pitchFamily="34" charset="0"/>
                        <a:ea typeface="+mn-ea"/>
                        <a:cs typeface="Arial" pitchFamily="34" charset="0"/>
                      </a:endParaRPr>
                    </a:p>
                    <a:p>
                      <a:endParaRPr kumimoji="0" lang="es-UY" sz="1900" b="0" kern="1200" dirty="0">
                        <a:solidFill>
                          <a:schemeClr val="tx1"/>
                        </a:solidFill>
                        <a:latin typeface="Arial" pitchFamily="34" charset="0"/>
                        <a:ea typeface="+mn-ea"/>
                        <a:cs typeface="Arial" pitchFamily="34" charset="0"/>
                      </a:endParaRPr>
                    </a:p>
                  </a:txBody>
                  <a:tcPr/>
                </a:tc>
              </a:tr>
              <a:tr h="3422144">
                <a:tc>
                  <a:txBody>
                    <a:bodyPr/>
                    <a:lstStyle/>
                    <a:p>
                      <a:pPr algn="ctr"/>
                      <a:endParaRPr lang="es-UY" sz="1900" b="0" dirty="0">
                        <a:latin typeface="Arial" pitchFamily="34" charset="0"/>
                        <a:cs typeface="Arial" pitchFamily="34" charset="0"/>
                      </a:endParaRPr>
                    </a:p>
                  </a:txBody>
                  <a:tcPr/>
                </a:tc>
                <a:tc>
                  <a:txBody>
                    <a:bodyPr/>
                    <a:lstStyle/>
                    <a:p>
                      <a:r>
                        <a:rPr kumimoji="0" lang="en-US" sz="1900" b="0" i="0" kern="1200" dirty="0" smtClean="0">
                          <a:solidFill>
                            <a:schemeClr val="dk1"/>
                          </a:solidFill>
                          <a:latin typeface="Arial" pitchFamily="34" charset="0"/>
                          <a:ea typeface="+mn-ea"/>
                          <a:cs typeface="Arial" pitchFamily="34" charset="0"/>
                        </a:rPr>
                        <a:t>The Rating Officer shall be responsible for uploading the TRF file to the FIDE Rating Server </a:t>
                      </a:r>
                      <a:r>
                        <a:rPr kumimoji="0" lang="en-US" sz="1900" b="1" i="0" kern="1200" dirty="0" smtClean="0">
                          <a:solidFill>
                            <a:srgbClr val="C00000"/>
                          </a:solidFill>
                          <a:latin typeface="Arial" pitchFamily="34" charset="0"/>
                          <a:ea typeface="+mn-ea"/>
                          <a:cs typeface="Arial" pitchFamily="34" charset="0"/>
                        </a:rPr>
                        <a:t>not later than 30 days after the end of the tournament</a:t>
                      </a:r>
                      <a:r>
                        <a:rPr kumimoji="0" lang="en-US" sz="1900" b="0" i="0" kern="1200" dirty="0" smtClean="0">
                          <a:solidFill>
                            <a:schemeClr val="dk1"/>
                          </a:solidFill>
                          <a:latin typeface="Arial" pitchFamily="34" charset="0"/>
                          <a:ea typeface="+mn-ea"/>
                          <a:cs typeface="Arial" pitchFamily="34" charset="0"/>
                        </a:rPr>
                        <a:t>.</a:t>
                      </a:r>
                      <a:endParaRPr lang="es-UY" sz="1900" b="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r>
                        <a:rPr kumimoji="0" lang="en-GB" sz="1900" b="1" kern="1200" dirty="0" smtClean="0">
                          <a:solidFill>
                            <a:srgbClr val="00B050"/>
                          </a:solidFill>
                          <a:latin typeface="Arial" pitchFamily="34" charset="0"/>
                          <a:ea typeface="+mn-ea"/>
                          <a:cs typeface="Arial" pitchFamily="34" charset="0"/>
                        </a:rPr>
                        <a:t>Once satisfied that the tournament was conducted in accordance with all relevant FIDE Regulations</a:t>
                      </a:r>
                      <a:r>
                        <a:rPr kumimoji="0" lang="en-GB" sz="1900" kern="1200" dirty="0" smtClean="0">
                          <a:solidFill>
                            <a:schemeClr val="dk1"/>
                          </a:solidFill>
                          <a:latin typeface="Arial" pitchFamily="34" charset="0"/>
                          <a:ea typeface="+mn-ea"/>
                          <a:cs typeface="Arial" pitchFamily="34" charset="0"/>
                        </a:rPr>
                        <a:t>, the Rating Officer shall be responsible for uploading the TRF file to the FIDE Rating Server. This should be done </a:t>
                      </a:r>
                      <a:r>
                        <a:rPr kumimoji="0" lang="en-GB" sz="1900" b="1" kern="1200" dirty="0" smtClean="0">
                          <a:solidFill>
                            <a:srgbClr val="00B050"/>
                          </a:solidFill>
                          <a:latin typeface="Arial" pitchFamily="34" charset="0"/>
                          <a:ea typeface="+mn-ea"/>
                          <a:cs typeface="Arial" pitchFamily="34" charset="0"/>
                        </a:rPr>
                        <a:t>in time for the tournament to be rated in the monthly list in which the tournament is registered or, if there are five days or less from the last day of the tournament to the end of the month, for the following list</a:t>
                      </a:r>
                      <a:r>
                        <a:rPr kumimoji="0" lang="en-GB" sz="1900" kern="1200" dirty="0" smtClean="0">
                          <a:solidFill>
                            <a:schemeClr val="dk1"/>
                          </a:solidFill>
                          <a:latin typeface="Arial" pitchFamily="34" charset="0"/>
                          <a:ea typeface="+mn-ea"/>
                          <a:cs typeface="Arial" pitchFamily="34" charset="0"/>
                        </a:rPr>
                        <a:t>.</a:t>
                      </a:r>
                      <a:endParaRPr kumimoji="0" lang="es-UY" sz="1900" kern="1200" dirty="0" smtClean="0">
                        <a:solidFill>
                          <a:schemeClr val="dk1"/>
                        </a:solidFill>
                        <a:latin typeface="Arial" pitchFamily="34" charset="0"/>
                        <a:ea typeface="+mn-ea"/>
                        <a:cs typeface="Arial" pitchFamily="34" charset="0"/>
                      </a:endParaRPr>
                    </a:p>
                    <a:p>
                      <a:r>
                        <a:rPr kumimoji="0" lang="en-GB" sz="1900" b="1" kern="1200" dirty="0" smtClean="0">
                          <a:solidFill>
                            <a:srgbClr val="00B050"/>
                          </a:solidFill>
                          <a:latin typeface="Arial" pitchFamily="34" charset="0"/>
                          <a:ea typeface="+mn-ea"/>
                          <a:cs typeface="Arial" pitchFamily="34" charset="0"/>
                        </a:rPr>
                        <a:t>If the tournament report is not submitted in time to be included in the third rating list after it ends, the tournament will not be rated.</a:t>
                      </a:r>
                      <a:endParaRPr kumimoji="0" lang="es-UY" sz="1900" b="1" kern="1200" dirty="0" smtClean="0">
                        <a:solidFill>
                          <a:srgbClr val="00B050"/>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6598" y="359898"/>
            <a:ext cx="9857518" cy="764846"/>
          </a:xfrm>
        </p:spPr>
        <p:txBody>
          <a:bodyPr>
            <a:normAutofit/>
          </a:bodyPr>
          <a:lstStyle/>
          <a:p>
            <a:r>
              <a:rPr lang="en-US" sz="3600" b="1" i="1" noProof="0" dirty="0" smtClean="0">
                <a:effectLst/>
                <a:latin typeface="Arial" pitchFamily="34" charset="0"/>
                <a:cs typeface="Arial" pitchFamily="34" charset="0"/>
              </a:rPr>
              <a:t>Various</a:t>
            </a:r>
            <a:endParaRPr lang="en-US" sz="3600" b="1" i="1" noProof="0" dirty="0">
              <a:effectLst/>
              <a:latin typeface="Arial" pitchFamily="34" charset="0"/>
              <a:cs typeface="Arial" pitchFamily="34" charset="0"/>
            </a:endParaRPr>
          </a:p>
        </p:txBody>
      </p:sp>
      <p:graphicFrame>
        <p:nvGraphicFramePr>
          <p:cNvPr id="5" name="4 Tabla"/>
          <p:cNvGraphicFramePr>
            <a:graphicFrameLocks noGrp="1"/>
          </p:cNvGraphicFramePr>
          <p:nvPr/>
        </p:nvGraphicFramePr>
        <p:xfrm>
          <a:off x="2098769" y="1767840"/>
          <a:ext cx="10071006" cy="2469584"/>
        </p:xfrm>
        <a:graphic>
          <a:graphicData uri="http://schemas.openxmlformats.org/drawingml/2006/table">
            <a:tbl>
              <a:tblPr firstRow="1" bandRow="1">
                <a:tableStyleId>{21E4AEA4-8DFA-4A89-87EB-49C32662AFE0}</a:tableStyleId>
              </a:tblPr>
              <a:tblGrid>
                <a:gridCol w="1084580"/>
                <a:gridCol w="4316020"/>
                <a:gridCol w="746442"/>
                <a:gridCol w="3923964"/>
              </a:tblGrid>
              <a:tr h="373792">
                <a:tc>
                  <a:txBody>
                    <a:bodyPr/>
                    <a:lstStyle/>
                    <a:p>
                      <a:pPr algn="ctr"/>
                      <a:r>
                        <a:rPr lang="en-US" sz="1900" noProof="0" dirty="0" smtClean="0">
                          <a:latin typeface="Arial" pitchFamily="34" charset="0"/>
                          <a:cs typeface="Arial" pitchFamily="34" charset="0"/>
                        </a:rPr>
                        <a:t>Old</a:t>
                      </a:r>
                      <a:endParaRPr lang="en-US" sz="19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Till 31 December</a:t>
                      </a:r>
                      <a:r>
                        <a:rPr lang="en-US" sz="1900" baseline="0" noProof="0" dirty="0" smtClean="0">
                          <a:latin typeface="Arial" pitchFamily="34" charset="0"/>
                          <a:cs typeface="Arial" pitchFamily="34" charset="0"/>
                        </a:rPr>
                        <a:t> 2021</a:t>
                      </a:r>
                      <a:endParaRPr lang="en-US" sz="1900" noProof="0" dirty="0" smtClean="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New</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noProof="0" dirty="0" smtClean="0">
                          <a:latin typeface="Arial" pitchFamily="34" charset="0"/>
                          <a:cs typeface="Arial" pitchFamily="34" charset="0"/>
                        </a:rPr>
                        <a:t>From 1</a:t>
                      </a:r>
                      <a:r>
                        <a:rPr lang="en-US" sz="1900" baseline="0" noProof="0" dirty="0" smtClean="0">
                          <a:latin typeface="Arial" pitchFamily="34" charset="0"/>
                          <a:cs typeface="Arial" pitchFamily="34" charset="0"/>
                        </a:rPr>
                        <a:t> January 2022</a:t>
                      </a:r>
                      <a:endParaRPr lang="en-US" sz="1900" noProof="0" dirty="0" smtClean="0">
                        <a:latin typeface="Arial" pitchFamily="34" charset="0"/>
                        <a:cs typeface="Arial" pitchFamily="34" charset="0"/>
                      </a:endParaRPr>
                    </a:p>
                  </a:txBody>
                  <a:tcPr/>
                </a:tc>
              </a:tr>
              <a:tr h="651227">
                <a:tc>
                  <a:txBody>
                    <a:bodyPr/>
                    <a:lstStyle/>
                    <a:p>
                      <a:pPr algn="ctr"/>
                      <a:r>
                        <a:rPr lang="es-UY" sz="1900" b="0" dirty="0" smtClean="0">
                          <a:latin typeface="Arial" pitchFamily="34" charset="0"/>
                          <a:cs typeface="Arial" pitchFamily="34" charset="0"/>
                        </a:rPr>
                        <a:t>10</a:t>
                      </a:r>
                      <a:endParaRPr lang="es-UY" sz="1900" b="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Monitoring the Operation of the Rating System</a:t>
                      </a:r>
                      <a:endParaRPr lang="es-UY" sz="1900" b="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kumimoji="0" lang="es-UY" sz="1900" b="0" kern="1200" dirty="0">
                        <a:solidFill>
                          <a:schemeClr val="tx1"/>
                        </a:solidFill>
                        <a:latin typeface="Arial" pitchFamily="34" charset="0"/>
                        <a:ea typeface="+mn-ea"/>
                        <a:cs typeface="Arial" pitchFamily="34" charset="0"/>
                      </a:endParaRPr>
                    </a:p>
                  </a:txBody>
                  <a:tcPr/>
                </a:tc>
              </a:tr>
              <a:tr h="537592">
                <a:tc>
                  <a:txBody>
                    <a:bodyPr/>
                    <a:lstStyle/>
                    <a:p>
                      <a:pPr algn="ctr"/>
                      <a:r>
                        <a:rPr lang="es-UY" sz="1900" b="0" dirty="0" smtClean="0">
                          <a:latin typeface="Arial" pitchFamily="34" charset="0"/>
                          <a:cs typeface="Arial" pitchFamily="34" charset="0"/>
                        </a:rPr>
                        <a:t>11</a:t>
                      </a:r>
                      <a:endParaRPr lang="es-UY" sz="1900" b="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The requirements for the FIDE Rating System Administrator</a:t>
                      </a:r>
                      <a:endParaRPr lang="es-UY" sz="1900" b="0" strike="sngStrike" dirty="0">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dirty="0">
                        <a:latin typeface="Arial" pitchFamily="34" charset="0"/>
                        <a:cs typeface="Arial" pitchFamily="34" charset="0"/>
                      </a:endParaRPr>
                    </a:p>
                  </a:txBody>
                  <a:tcPr/>
                </a:tc>
              </a:tr>
              <a:tr h="747464">
                <a:tc>
                  <a:txBody>
                    <a:bodyPr/>
                    <a:lstStyle/>
                    <a:p>
                      <a:pPr algn="ctr"/>
                      <a:r>
                        <a:rPr lang="es-UY" sz="1900" b="0" dirty="0" smtClean="0">
                          <a:latin typeface="Arial" pitchFamily="34" charset="0"/>
                          <a:cs typeface="Arial" pitchFamily="34" charset="0"/>
                        </a:rPr>
                        <a:t>12</a:t>
                      </a:r>
                      <a:endParaRPr lang="es-UY" sz="1900" b="0" dirty="0">
                        <a:latin typeface="Arial" pitchFamily="34" charset="0"/>
                        <a:cs typeface="Arial" pitchFamily="34" charset="0"/>
                      </a:endParaRPr>
                    </a:p>
                  </a:txBody>
                  <a:tcPr/>
                </a:tc>
                <a:tc>
                  <a:txBody>
                    <a:bodyPr/>
                    <a:lstStyle/>
                    <a:p>
                      <a:r>
                        <a:rPr kumimoji="0" lang="en-US" sz="1900" b="0" i="0" strike="sngStrike" kern="1200" dirty="0" smtClean="0">
                          <a:solidFill>
                            <a:schemeClr val="dk1"/>
                          </a:solidFill>
                          <a:latin typeface="Arial" pitchFamily="34" charset="0"/>
                          <a:ea typeface="+mn-ea"/>
                          <a:cs typeface="Arial" pitchFamily="34" charset="0"/>
                        </a:rPr>
                        <a:t>Some comments on the Rating system</a:t>
                      </a:r>
                      <a:endParaRPr lang="es-UY" sz="1900" b="0" strike="sngStrike" dirty="0">
                        <a:solidFill>
                          <a:schemeClr val="tx1"/>
                        </a:solidFill>
                        <a:latin typeface="Arial" pitchFamily="34" charset="0"/>
                        <a:cs typeface="Arial" pitchFamily="34" charset="0"/>
                      </a:endParaRPr>
                    </a:p>
                  </a:txBody>
                  <a:tcPr/>
                </a:tc>
                <a:tc>
                  <a:txBody>
                    <a:bodyPr/>
                    <a:lstStyle/>
                    <a:p>
                      <a:pPr algn="ctr"/>
                      <a:endParaRPr lang="es-UY" sz="1900" dirty="0">
                        <a:latin typeface="Arial" pitchFamily="34" charset="0"/>
                        <a:cs typeface="Arial" pitchFamily="34" charset="0"/>
                      </a:endParaRPr>
                    </a:p>
                  </a:txBody>
                  <a:tcPr/>
                </a:tc>
                <a:tc>
                  <a:txBody>
                    <a:bodyPr/>
                    <a:lstStyle/>
                    <a:p>
                      <a:endParaRPr lang="es-UY" sz="1900" kern="1200" dirty="0" smtClean="0">
                        <a:solidFill>
                          <a:schemeClr val="dk1"/>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11363</TotalTime>
  <Words>645</Words>
  <Application>Microsoft Office PowerPoint</Application>
  <PresentationFormat>Personalizado</PresentationFormat>
  <Paragraphs>86</Paragraphs>
  <Slides>8</Slides>
  <Notes>8</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Solsticio</vt:lpstr>
      <vt:lpstr> B.02 FIDE Rapid &amp; Blitz Rating Regulations from 1 January 2022</vt:lpstr>
      <vt:lpstr>Hybrid events</vt:lpstr>
      <vt:lpstr>Round Robins (1)</vt:lpstr>
      <vt:lpstr>Round Robins (2)</vt:lpstr>
      <vt:lpstr>Matches</vt:lpstr>
      <vt:lpstr>Rating difference &gt; 400</vt:lpstr>
      <vt:lpstr>Reporting Procedures</vt:lpstr>
      <vt:lpstr>Various</vt:lpstr>
    </vt:vector>
  </TitlesOfParts>
  <Company>Usuario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&amp; Blitz Rating Regulations</dc:title>
  <dc:creator>sabrina</dc:creator>
  <cp:lastModifiedBy>sabrina</cp:lastModifiedBy>
  <cp:revision>464</cp:revision>
  <dcterms:created xsi:type="dcterms:W3CDTF">2020-09-10T16:59:16Z</dcterms:created>
  <dcterms:modified xsi:type="dcterms:W3CDTF">2021-11-04T03:40:07Z</dcterms:modified>
</cp:coreProperties>
</file>